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3" r:id="rId4"/>
    <p:sldId id="257" r:id="rId6"/>
    <p:sldId id="258" r:id="rId7"/>
    <p:sldId id="259" r:id="rId8"/>
    <p:sldId id="260" r:id="rId9"/>
    <p:sldId id="272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d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8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_1#5f194ffe5?pid=13e659a9f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本诗通过对①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的描绘以及对②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的生活的叙述，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反映了诗人③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的豪情以及④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的愁绪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7_1#5f194ffe5.blank?pid=13e659a9f&amp;color=0,0,0&amp;vpa=5&amp;vtp=1&amp;bbb=1"/>
          <p:cNvSpPr/>
          <p:nvPr/>
        </p:nvSpPr>
        <p:spPr>
          <a:xfrm>
            <a:off x="3467766" y="10852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明艳春光</a:t>
            </a:r>
            <a:endParaRPr lang="en-US" altLang="zh-CN" sz="2800" dirty="0"/>
          </a:p>
        </p:txBody>
      </p:sp>
      <p:sp>
        <p:nvSpPr>
          <p:cNvPr id="4" name="QB_6_AN.8_1#5f194ffe5.blank?pid=13e659a9f&amp;color=0,0,0&amp;vpa=6&amp;vtp=1&amp;bbb=1"/>
          <p:cNvSpPr/>
          <p:nvPr/>
        </p:nvSpPr>
        <p:spPr>
          <a:xfrm>
            <a:off x="7734967" y="10852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无聊</a:t>
            </a:r>
            <a:endParaRPr lang="en-US" altLang="zh-CN" sz="2800" dirty="0"/>
          </a:p>
        </p:txBody>
      </p:sp>
      <p:sp>
        <p:nvSpPr>
          <p:cNvPr id="5" name="QB_6_AN.9_1#5f194ffe5.blank?pid=13e659a9f&amp;color=0,0,0&amp;vpa=7&amp;vtp=1&amp;bbb=1"/>
          <p:cNvSpPr/>
          <p:nvPr/>
        </p:nvSpPr>
        <p:spPr>
          <a:xfrm>
            <a:off x="2756567" y="1711965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渴望报国</a:t>
            </a:r>
            <a:endParaRPr lang="en-US" altLang="zh-CN" sz="2800" dirty="0"/>
          </a:p>
        </p:txBody>
      </p:sp>
      <p:sp>
        <p:nvSpPr>
          <p:cNvPr id="6" name="QB_6_AN.10_1#5f194ffe5.blank?pid=13e659a9f&amp;color=0,0,0&amp;vpa=8&amp;vtp=1&amp;bbb=1"/>
          <p:cNvSpPr/>
          <p:nvPr/>
        </p:nvSpPr>
        <p:spPr>
          <a:xfrm>
            <a:off x="6668167" y="1711965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壮志难酬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eca2b957?pid=b8e34e51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6_BD.17_1#38f7dd00d?pid=deca2b957&amp;color=0,0,0&amp;vtp=1&amp;bbb=1&amp;hb=1&amp;hltap=1"/>
          <p:cNvSpPr/>
          <p:nvPr/>
        </p:nvSpPr>
        <p:spPr>
          <a:xfrm>
            <a:off x="612648" y="954024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“世味年来薄似纱”运用了什么修辞手法？有什么表达效果？（4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8_1#38f7dd00d?pid=deca2b957&amp;color=0,0,0&amp;vtp=1&amp;bbb=1&amp;hb=1&amp;hla=1"/>
          <p:cNvSpPr/>
          <p:nvPr/>
        </p:nvSpPr>
        <p:spPr>
          <a:xfrm>
            <a:off x="612648" y="1581404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运用了比喻的修辞手法，将“世味”比作薄纱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，生动形象地写出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近年来人情冷暖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、世态炎凉之感。②诗人将“世味”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比作脆弱易破的纱，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既暗含诗人对现实社会的失望，也委婉传递出其历经沧桑后的无奈与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，为全诗奠定了沉郁惆怅的情感基调。（每点2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_1#9bc2bcc16?pid=deca2b957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诗人渴望建功立业、收复失地，此次被重新起用本应志在千里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却发出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“谁令骑马客京华”的感慨？请简要分析。（6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8_1#9bc2bcc16?pid=deca2b957&amp;color=0,0,0&amp;vtp=1&amp;bt=1&amp;bbb=1&amp;hb=1&amp;hla=1"/>
          <p:cNvSpPr/>
          <p:nvPr/>
        </p:nvSpPr>
        <p:spPr>
          <a:xfrm>
            <a:off x="612648" y="173546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朝廷苟安现状：南宋主和派当道，北伐无望。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②个人抱负难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：虽被重新起用却深知无法改变朝廷的消极态度，“客京华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”是客居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京城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、抱负虚掷的无奈。③内心悲愤失望：“谁令”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暗含自嘲与讽刺，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既抒发了对自身理想难酬的无奈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，更有对朝廷消极抗金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、埋没人才的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悲愤与失望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_1#ee23da05f?pid=deca2b957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颔联描绘了怎样的画面？运用了何种手法？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传达出诗人怎样的情感？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8_1#ee23da05f?pid=deca2b957&amp;color=0,0,0&amp;vtp=1&amp;bt=1&amp;bbb=1&amp;hb=1&amp;hla=1"/>
          <p:cNvSpPr/>
          <p:nvPr/>
        </p:nvSpPr>
        <p:spPr>
          <a:xfrm>
            <a:off x="612648" y="1581790"/>
            <a:ext cx="10963656" cy="44176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1）颔联描绘了一幅鲜活的春日临安图景。诗人独宿小楼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了整夜的春雨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；翌日清晨，幽深街巷中传来卖杏花之声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，春意油然而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2）运用了借景抒情、以乐景衬哀情的手法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。明媚清新的春景与诗人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孤寂的心境形成强烈反差，临安市井的繁华气息更反衬出其内心的落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3）传达出诗人客居临安时的百无聊赖与惆怅，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暗含对自身壮志难酬、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岁月空掷的无奈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，以及对南宋朝廷偏安现状的失望与忧愤。（2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_1#1c7359e6c?pid=deca2b957&amp;color=0,0,0&amp;vtp=1&amp;bt=1&amp;bbb=1&amp;hb=1&amp;hltap=1"/>
          <p:cNvSpPr/>
          <p:nvPr/>
        </p:nvSpPr>
        <p:spPr>
          <a:xfrm>
            <a:off x="612648" y="468000"/>
            <a:ext cx="10963656" cy="55972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颈联主要运用了什么手法？具有怎样的表达效果？（6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8_1#1c7359e6c?pid=deca2b957&amp;color=0,0,0&amp;vtp=1&amp;bt=1&amp;bbb=1&amp;hb=1&amp;hla=1"/>
          <p:cNvSpPr/>
          <p:nvPr/>
        </p:nvSpPr>
        <p:spPr>
          <a:xfrm>
            <a:off x="612648" y="1082553"/>
            <a:ext cx="10963656" cy="49891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1）颈联运用典故，化用东汉书法家张芝的典故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。张芝擅草书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却常作楷书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，因草书耗时费力。诗人以“闲作草”暗合此典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，巧妙呼应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自身处境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2）诗人借“闲作草”“戏分茶”等日常琐事，看似抒发闲适之情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。南宋时局动荡、国势危艰，而他虽被起用却报国无门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，只能以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笔墨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、茶事消磨时光。这种细腻的生活场景描写，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将壮志难酬的愤懑、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光阴虚度的无奈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，以含蓄委婉的笔触展现得淋漓尽致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，深刻凸显出其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内心的苦闷与对现实的失望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_1#8940bf386?pid=deca2b957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尾联运用了什么手法？表达了诗人怎样的情感？（6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8_1#8940bf386?pid=deca2b957&amp;color=0,0,0&amp;vtp=1&amp;bt=1&amp;bbb=1&amp;hb=1&amp;hla=1"/>
          <p:cNvSpPr/>
          <p:nvPr/>
        </p:nvSpPr>
        <p:spPr>
          <a:xfrm>
            <a:off x="612648" y="1018545"/>
            <a:ext cx="10963656" cy="5078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1）尾联运用典故，化用陆机《为顾彦先赠妇》“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京洛多风尘，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素衣化为缁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”的典故。以“素衣染尘”喻指在京城受世俗浸染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，暗含对朝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廷昏暗的讽喻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2）①对仕途失望的无奈之情。“莫起风尘叹”看似洒脱劝慰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，实则暗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含诗人被起用却报国无门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、壮志难酬的无奈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，是对仕途困境的失望感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。②对统治者昏聩的悲愤与个人境遇的苦闷。“犹及清明可到家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急切归乡之愿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，反衬出诗人对朝廷无所作为、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自己理想空掷的愤懑，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将对南宋朝廷偏安苟且的失望与自身境遇的苦闷深沉地表达出来。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88559093?pid=b8e34e51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6_BD#5f980e212?pid=d8855909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2264" y="1081024"/>
            <a:ext cx="7973568" cy="463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9016c61f.fixed?pid=6f94a8d2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endParaRPr lang="en-US" altLang="zh-CN" sz="4000" dirty="0"/>
          </a:p>
        </p:txBody>
      </p:sp>
      <p:sp>
        <p:nvSpPr>
          <p:cNvPr id="3" name="C_3#f9016c61f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f9016c61f.fixed?pid=6f94a8d25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拟行路难（其四）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客至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登快阁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临安春雨初霁</a:t>
            </a:r>
            <a:endParaRPr lang="en-US" altLang="zh-CN" sz="3200" dirty="0"/>
          </a:p>
        </p:txBody>
      </p:sp>
      <p:sp>
        <p:nvSpPr>
          <p:cNvPr id="5" name="C_3_BD#f9016c61f.fixed?pid=6f94a8d25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课时4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临安春雨初霁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e8644b8f3?lid=e8644b8f3&amp;cid=e8644b8f3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e8644b8f3?lid=e8644b8f3&amp;cid=e8644b8f3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e8644b8f3?lid=b8e34e512&amp;cid=b8e34e512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e8644b8f3?lid=b8e34e512&amp;cid=b8e34e512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8644b8f3.fixed?pid=f9016c61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e8644b8f3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5c5474d5?pid=e8644b8f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c504dee40?htil=1&amp;pid=15c5474d5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49235" y="1281556"/>
            <a:ext cx="1984248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c504dee40?htil=1&amp;pid=15c5474d5&amp;color=0,0,0&amp;vtp=1&amp;bbb=1&amp;hb=1&amp;hs=1"/>
          <p:cNvSpPr/>
          <p:nvPr/>
        </p:nvSpPr>
        <p:spPr>
          <a:xfrm>
            <a:off x="612648" y="1135253"/>
            <a:ext cx="8851392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陆游（1125—1210），字务观，号放翁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，越州山阴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今浙江绍兴）人，南宋史学家、诗人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。陆游生逢北宋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灭亡之际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，少年时即深受爱国思想的熏陶。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宋高宗时，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参加礼部考试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，因受秦桧排斥而仕途不畅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。宋孝宗即位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，赐进士出身，历任福州宁德县主簿、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敕令所删定官、</a:t>
            </a:r>
            <a:endParaRPr lang="en-US" altLang="zh-CN" sz="2800" dirty="0"/>
          </a:p>
        </p:txBody>
      </p:sp>
      <p:sp>
        <p:nvSpPr>
          <p:cNvPr id="5" name="P_6_BD#c504dee40?htil=1&amp;pid=15c5474d5&amp;color=0,0,0&amp;vtp=1&amp;bbb=1&amp;hb=1&amp;hs=1"/>
          <p:cNvSpPr/>
          <p:nvPr/>
        </p:nvSpPr>
        <p:spPr>
          <a:xfrm>
            <a:off x="611994" y="4335653"/>
            <a:ext cx="10968012" cy="64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隆兴府通判等职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，因坚持抗金，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屡遭主和派排斥。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504dee40?htil=1&amp;pid=15c5474d5&amp;color=0,0,0&amp;vtp=1&amp;bbb=1&amp;hb=1&amp;hs=1"/>
          <p:cNvSpPr/>
          <p:nvPr/>
        </p:nvSpPr>
        <p:spPr>
          <a:xfrm>
            <a:off x="612648" y="468000"/>
            <a:ext cx="10968012" cy="31470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陆游一生笔耕不辍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，诗、词、文均有很高成就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。其诗语言平易晓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、章法整饬严谨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，兼具李白的雄奇奔放与杜甫的沉郁悲凉，尤以饱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含的爱国热情对后世影响深远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。宋人刘克庄谓其词“激昂慷慨者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，稼轩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不能过”。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：《剑南诗稿》《放翁逸稿》等。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6e7ea082?pid=e8644b8f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a12786a4f?pid=76e7ea082&amp;color=0,0,0&amp;vtp=1&amp;bbb=1&amp;hb=1"/>
          <p:cNvSpPr/>
          <p:nvPr/>
        </p:nvSpPr>
        <p:spPr>
          <a:xfrm>
            <a:off x="612648" y="1135253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这首诗写于宋孝宗淳熙十三年，此时陆游已六十二岁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，在家乡山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（今浙江绍兴）赋闲了五年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。陆游少年时的意气风发与壮年时的裘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马轻狂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，都随着岁月的流逝一去不返了。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虽然他光复中原的壮志未衰，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但对偏安一隅的南宋朝廷的软弱与黑暗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，是日益看得明白了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。这一年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，陆游又被起用为严州知府，赴任之前，先到临安（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今浙江杭州）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去觐见皇帝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，住在西湖边上的客栈里听候召见，在百无聊赖中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了这首广为传诵的名作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8e34e512.fixed?pid=f9016c61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b8e34e51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3e659a9f?pid=b8e34e51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6_BD.1_1#f0743b83f?pid=13e659a9f&amp;color=0,0,0&amp;vtp=1&amp;bbb=1"/>
          <p:cNvSpPr/>
          <p:nvPr/>
        </p:nvSpPr>
        <p:spPr>
          <a:xfrm>
            <a:off x="612648" y="954024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1_2#f0743b83f?pid=13e659a9f&amp;color=0,0,0&amp;tib=255,255,255&amp;vip=1#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0592" y="1661414"/>
            <a:ext cx="7296912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2_1#f0743b83f.blank?pid=13e659a9f&amp;color=0,0,0&amp;vpa=1&amp;vtp=1"/>
          <p:cNvSpPr/>
          <p:nvPr/>
        </p:nvSpPr>
        <p:spPr>
          <a:xfrm>
            <a:off x="4334256" y="1798574"/>
            <a:ext cx="1202944" cy="36576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首联悲叹</a:t>
            </a:r>
            <a:endParaRPr lang="en-US" altLang="zh-CN" sz="2100" dirty="0"/>
          </a:p>
        </p:txBody>
      </p:sp>
      <p:sp>
        <p:nvSpPr>
          <p:cNvPr id="6" name="QB_6_AN.3_1#f0743b83f.blank?pid=13e659a9f&amp;color=0,0,0&amp;vpa=2&amp;vtp=1"/>
          <p:cNvSpPr/>
          <p:nvPr/>
        </p:nvSpPr>
        <p:spPr>
          <a:xfrm>
            <a:off x="7095744" y="2712974"/>
            <a:ext cx="2478024" cy="4023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小楼听雨，深巷卖花</a:t>
            </a:r>
            <a:endParaRPr lang="en-US" altLang="zh-CN" sz="2100" dirty="0"/>
          </a:p>
        </p:txBody>
      </p:sp>
      <p:sp>
        <p:nvSpPr>
          <p:cNvPr id="7" name="QB_6_AN.4_1#f0743b83f.blank?pid=13e659a9f&amp;color=0,0,0&amp;vpa=3&amp;vtp=1"/>
          <p:cNvSpPr/>
          <p:nvPr/>
        </p:nvSpPr>
        <p:spPr>
          <a:xfrm>
            <a:off x="4370832" y="3773678"/>
            <a:ext cx="1166368" cy="32004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颈联闲适</a:t>
            </a:r>
            <a:endParaRPr lang="en-US" altLang="zh-CN" sz="2100" dirty="0"/>
          </a:p>
        </p:txBody>
      </p:sp>
      <p:sp>
        <p:nvSpPr>
          <p:cNvPr id="8" name="QB_6_AN.5_1#f0743b83f.blank?pid=13e659a9f&amp;color=0,0,0&amp;vpa=4&amp;vtp=1"/>
          <p:cNvSpPr/>
          <p:nvPr/>
        </p:nvSpPr>
        <p:spPr>
          <a:xfrm>
            <a:off x="7077456" y="4633214"/>
            <a:ext cx="2663952" cy="40233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不染恶浊，早日回家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3844</Words>
  <Application>WPS 演示</Application>
  <PresentationFormat>宽屏</PresentationFormat>
  <Paragraphs>154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4</cp:revision>
  <dcterms:created xsi:type="dcterms:W3CDTF">2025-07-25T03:49:00Z</dcterms:created>
  <dcterms:modified xsi:type="dcterms:W3CDTF">2025-09-04T02:38:47Z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212B8AE08B924DE1B81E7B07D8CD2B84_12</vt:lpwstr>
  </property>
  <property fmtid="{D5CDD505-2E9C-101B-9397-08002B2CF9AE}" pid="3" name="KSOProductBuildVer">
    <vt:lpwstr>2052-12.1.0.22529</vt:lpwstr>
  </property>
</Properties>
</file>